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0" r:id="rId4"/>
    <p:sldId id="261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61" d="100"/>
          <a:sy n="61" d="100"/>
        </p:scale>
        <p:origin x="9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SEXO (%)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explosion val="1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Leve</c:v>
                </c:pt>
                <c:pt idx="1">
                  <c:v>Moderada</c:v>
                </c:pt>
                <c:pt idx="2">
                  <c:v>Severa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59.41</c:v>
                </c:pt>
                <c:pt idx="1">
                  <c:v>32.200000000000003</c:v>
                </c:pt>
                <c:pt idx="2">
                  <c:v>8.4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explosion val="1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3"/>
                  </a:solidFill>
                  <a:round/>
                </a:ln>
                <a:effectLst>
                  <a:outerShdw blurRad="50800" dist="38100" dir="2700000" algn="tl" rotWithShape="0">
                    <a:schemeClr val="accent3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4"/>
                  </a:solidFill>
                  <a:round/>
                </a:ln>
                <a:effectLst>
                  <a:outerShdw blurRad="50800" dist="38100" dir="2700000" algn="tl" rotWithShape="0">
                    <a:schemeClr val="accent4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Aguda leve, cronica estable</c:v>
                </c:pt>
                <c:pt idx="1">
                  <c:v>Aguda gravedad moderada</c:v>
                </c:pt>
                <c:pt idx="2">
                  <c:v>Aguda grave, cronica descompensada</c:v>
                </c:pt>
                <c:pt idx="3">
                  <c:v>Aguda muy grave, cronica muy grave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42.1</c:v>
                </c:pt>
                <c:pt idx="1">
                  <c:v>21.5</c:v>
                </c:pt>
                <c:pt idx="2">
                  <c:v>30.3</c:v>
                </c:pt>
                <c:pt idx="3">
                  <c:v>6.1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cap="all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SEXO (%)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cap="all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5.7332848787997118E-2"/>
          <c:y val="0.22795424776174783"/>
          <c:w val="0.94266715121200284"/>
          <c:h val="0.77204575223825211"/>
        </c:manualLayout>
      </c:layout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Ingesta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Pt>
            <c:idx val="3"/>
            <c:bubble3D val="0"/>
            <c:spPr>
              <a:solidFill>
                <a:schemeClr val="accent4">
                  <a:alpha val="90000"/>
                </a:schemeClr>
              </a:solidFill>
              <a:ln w="19050">
                <a:solidFill>
                  <a:schemeClr val="accent4">
                    <a:lumMod val="75000"/>
                  </a:schemeClr>
                </a:solidFill>
              </a:ln>
              <a:effectLst>
                <a:innerShdw blurRad="114300">
                  <a:schemeClr val="accent4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4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0.20185695306629722"/>
                  <c:y val="2.2492414051864088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6280528264522052E-2"/>
                  <c:y val="-0.12832351791527694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787059096030866"/>
                      <c:h val="0.1466763756630384"/>
                    </c:manualLayout>
                  </c15:layout>
                </c:ext>
              </c:extLst>
            </c:dLbl>
            <c:dLbl>
              <c:idx val="2"/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noFill/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33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Hoja1!$A$2:$A$5</c:f>
              <c:strCache>
                <c:ptCount val="4"/>
                <c:pt idx="0">
                  <c:v>Igual</c:v>
                </c:pt>
                <c:pt idx="1">
                  <c:v>Un cuarto menos</c:v>
                </c:pt>
                <c:pt idx="2">
                  <c:v>La mitad</c:v>
                </c:pt>
                <c:pt idx="3">
                  <c:v>Tres cuartos menos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41.4</c:v>
                </c:pt>
                <c:pt idx="1">
                  <c:v>21.8</c:v>
                </c:pt>
                <c:pt idx="2">
                  <c:v>20.3</c:v>
                </c:pt>
                <c:pt idx="3">
                  <c:v>16.5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33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No cubre</c:v>
                </c:pt>
                <c:pt idx="1">
                  <c:v>Sí cubre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42.1</c:v>
                </c:pt>
                <c:pt idx="1">
                  <c:v>57.9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9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Disfagia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Lbls>
            <c:dLbl>
              <c:idx val="0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inEnd"/>
              <c:showLegendKey val="0"/>
              <c:showVal val="1"/>
              <c:showCatName val="1"/>
              <c:showSerName val="0"/>
              <c:showPercent val="0"/>
              <c:showBubbleSize val="0"/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18.399999999999999</c:v>
                </c:pt>
                <c:pt idx="1">
                  <c:v>81.599999999999994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2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Disfagia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0.24015162571450319"/>
                  <c:y val="-0.30186194357834195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802880752814496"/>
                      <c:h val="7.5706954165970231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0.25246721491509849"/>
                  <c:y val="5.3449787225343916E-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0370104056007255"/>
                      <c:h val="9.2562687057120285E-2"/>
                    </c:manualLayout>
                  </c15:layout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Hoja1!$A$2:$A$3</c:f>
              <c:strCache>
                <c:ptCount val="2"/>
                <c:pt idx="0">
                  <c:v>Solidos</c:v>
                </c:pt>
                <c:pt idx="1">
                  <c:v>Liquidos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8.6999999999999993</c:v>
                </c:pt>
                <c:pt idx="1">
                  <c:v>91.3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50"/>
      <c:rotY val="9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Disfagia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>
                  <a:alpha val="90000"/>
                </a:schemeClr>
              </a:solidFill>
              <a:ln w="19050">
                <a:solidFill>
                  <a:schemeClr val="accent1">
                    <a:lumMod val="75000"/>
                  </a:schemeClr>
                </a:solidFill>
              </a:ln>
              <a:effectLst>
                <a:innerShdw blurRad="114300">
                  <a:schemeClr val="accent1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1">
                    <a:lumMod val="75000"/>
                  </a:schemeClr>
                </a:contourClr>
              </a:sp3d>
            </c:spPr>
          </c:dPt>
          <c:dPt>
            <c:idx val="1"/>
            <c:bubble3D val="0"/>
            <c:spPr>
              <a:solidFill>
                <a:schemeClr val="accent2">
                  <a:alpha val="90000"/>
                </a:schemeClr>
              </a:solidFill>
              <a:ln w="19050">
                <a:solidFill>
                  <a:schemeClr val="accent2">
                    <a:lumMod val="75000"/>
                  </a:schemeClr>
                </a:solidFill>
              </a:ln>
              <a:effectLst>
                <a:innerShdw blurRad="114300">
                  <a:schemeClr val="accent2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2">
                    <a:lumMod val="75000"/>
                  </a:schemeClr>
                </a:contourClr>
              </a:sp3d>
            </c:spPr>
          </c:dPt>
          <c:dPt>
            <c:idx val="2"/>
            <c:bubble3D val="0"/>
            <c:spPr>
              <a:solidFill>
                <a:schemeClr val="accent3">
                  <a:alpha val="90000"/>
                </a:schemeClr>
              </a:solidFill>
              <a:ln w="19050">
                <a:solidFill>
                  <a:schemeClr val="accent3">
                    <a:lumMod val="75000"/>
                  </a:schemeClr>
                </a:solidFill>
              </a:ln>
              <a:effectLst>
                <a:innerShdw blurRad="114300">
                  <a:schemeClr val="accent3">
                    <a:lumMod val="75000"/>
                  </a:schemeClr>
                </a:innerShdw>
              </a:effectLst>
              <a:scene3d>
                <a:camera prst="orthographicFront"/>
                <a:lightRig rig="threePt" dir="t"/>
              </a:scene3d>
              <a:sp3d contourW="19050" prstMaterial="flat">
                <a:contourClr>
                  <a:schemeClr val="accent3">
                    <a:lumMod val="75000"/>
                  </a:schemeClr>
                </a:contourClr>
              </a:sp3d>
            </c:spPr>
          </c:dPt>
          <c:dLbls>
            <c:dLbl>
              <c:idx val="0"/>
              <c:layout>
                <c:manualLayout>
                  <c:x val="-8.5514749954709535E-2"/>
                  <c:y val="-0.22910680971420422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1"/>
                  </a:solidFill>
                  <a:round/>
                </a:ln>
                <a:effectLst>
                  <a:outerShdw blurRad="50800" dist="38100" dir="2700000" algn="tl" rotWithShape="0">
                    <a:schemeClr val="accent1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4011170038826571"/>
                      <c:h val="6.860549880211983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9.4444657592651055E-2"/>
                  <c:y val="-8.1179295879986492E-3"/>
                </c:manualLayout>
              </c:layout>
              <c:spPr>
                <a:solidFill>
                  <a:schemeClr val="lt1">
                    <a:alpha val="90000"/>
                  </a:schemeClr>
                </a:solidFill>
                <a:ln w="12700" cap="flat" cmpd="sng" algn="ctr">
                  <a:solidFill>
                    <a:schemeClr val="accent2"/>
                  </a:solidFill>
                  <a:round/>
                </a:ln>
                <a:effectLst>
                  <a:outerShdw blurRad="50800" dist="38100" dir="2700000" algn="tl" rotWithShape="0">
                    <a:schemeClr val="accent2">
                      <a:lumMod val="75000"/>
                      <a:alpha val="40000"/>
                    </a:scheme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4713806185267348"/>
                      <c:h val="8.8334732844465497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2.4282803572522039E-2"/>
                  <c:y val="7.8101901432148818E-2"/>
                </c:manualLayout>
              </c:layout>
              <c:spPr>
                <a:solidFill>
                  <a:prstClr val="white">
                    <a:alpha val="90000"/>
                  </a:prstClr>
                </a:solidFill>
                <a:ln w="12700" cap="flat" cmpd="sng" algn="ctr">
                  <a:solidFill>
                    <a:srgbClr val="5B9BD5"/>
                  </a:solidFill>
                  <a:round/>
                </a:ln>
                <a:effectLst>
                  <a:outerShdw blurRad="50800" dist="38100" dir="2700000" algn="tl" rotWithShape="0">
                    <a:srgbClr val="5B9BD5">
                      <a:lumMod val="75000"/>
                      <a:alpha val="40000"/>
                    </a:srgbClr>
                  </a:outerShdw>
                </a:effectLst>
              </c:spPr>
              <c:txPr>
                <a:bodyPr rot="0" spcFirstLastPara="1" vertOverflow="clip" horzOverflow="clip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effectLst/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097966896417846"/>
                      <c:h val="7.9535742902298243E-2"/>
                    </c:manualLayout>
                  </c15:layout>
                </c:ext>
              </c:extLst>
            </c:dLbl>
            <c:spPr>
              <a:solidFill>
                <a:prstClr val="white">
                  <a:alpha val="90000"/>
                </a:prstClr>
              </a:solidFill>
              <a:ln w="12700" cap="flat" cmpd="sng" algn="ctr">
                <a:solidFill>
                  <a:srgbClr val="5B9BD5"/>
                </a:solidFill>
                <a:round/>
              </a:ln>
              <a:effectLst>
                <a:outerShdw blurRad="50800" dist="38100" dir="2700000" algn="tl" rotWithShape="0">
                  <a:srgbClr val="5B9BD5">
                    <a:lumMod val="75000"/>
                    <a:alpha val="40000"/>
                  </a:srgbClr>
                </a:outerShdw>
              </a:effectLst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effectLst/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inEnd"/>
            <c:showLegendKey val="0"/>
            <c:showVal val="1"/>
            <c:showCatName val="1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Hoja1!$A$2:$A$4</c:f>
              <c:strCache>
                <c:ptCount val="3"/>
                <c:pt idx="0">
                  <c:v>Leve</c:v>
                </c:pt>
                <c:pt idx="1">
                  <c:v>Moderada</c:v>
                </c:pt>
                <c:pt idx="2">
                  <c:v>Grave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32.6</c:v>
                </c:pt>
                <c:pt idx="1">
                  <c:v>50</c:v>
                </c:pt>
                <c:pt idx="2">
                  <c:v>17.399999999999999</c:v>
                </c:pt>
              </c:numCache>
            </c:numRef>
          </c:val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Hoja1!$B$1</c:f>
              <c:strCache>
                <c:ptCount val="1"/>
                <c:pt idx="0">
                  <c:v>Serie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  <a:effectLst/>
              <a:sp3d/>
            </c:spPr>
          </c:dPt>
          <c:dPt>
            <c:idx val="2"/>
            <c:invertIfNegative val="0"/>
            <c:bubble3D val="0"/>
            <c:spPr>
              <a:solidFill>
                <a:schemeClr val="accent6">
                  <a:lumMod val="75000"/>
                </a:schemeClr>
              </a:solidFill>
              <a:ln>
                <a:noFill/>
              </a:ln>
              <a:effectLst/>
              <a:sp3d/>
            </c:spPr>
          </c:dPt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es-E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Hoja1!$A$2:$A$5</c:f>
              <c:strCache>
                <c:ptCount val="4"/>
                <c:pt idx="0">
                  <c:v>Desnutrición Proteica</c:v>
                </c:pt>
                <c:pt idx="1">
                  <c:v>Desnutrición Calorica</c:v>
                </c:pt>
                <c:pt idx="2">
                  <c:v>Desnutrición Mixta</c:v>
                </c:pt>
                <c:pt idx="3">
                  <c:v>Total desnutridos</c:v>
                </c:pt>
              </c:strCache>
            </c:strRef>
          </c:cat>
          <c:val>
            <c:numRef>
              <c:f>Hoja1!$B$2:$B$5</c:f>
              <c:numCache>
                <c:formatCode>###0.0</c:formatCode>
                <c:ptCount val="4"/>
                <c:pt idx="0">
                  <c:v>15.325670498084291</c:v>
                </c:pt>
                <c:pt idx="1">
                  <c:v>4.9808429118773949</c:v>
                </c:pt>
                <c:pt idx="2">
                  <c:v>71.264367816091948</c:v>
                </c:pt>
                <c:pt idx="3">
                  <c:v>91.570881226053643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28520048"/>
        <c:axId val="1128523856"/>
        <c:axId val="0"/>
      </c:bar3DChart>
      <c:catAx>
        <c:axId val="11285200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28523856"/>
        <c:crosses val="autoZero"/>
        <c:auto val="1"/>
        <c:lblAlgn val="ctr"/>
        <c:lblOffset val="100"/>
        <c:noMultiLvlLbl val="0"/>
      </c:catAx>
      <c:valAx>
        <c:axId val="1128523856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1285200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63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8100" tIns="19050" rIns="38100" bIns="19050" anchor="ctr" anchorCtr="1">
      <a:spAutoFit/>
    </cs:bodyPr>
  </cs:dataLabel>
  <cs:dataLabelCallout>
    <cs:lnRef idx="0">
      <cs:styleClr val="auto"/>
    </cs:lnRef>
    <cs:fillRef idx="0"/>
    <cs:effectRef idx="0">
      <cs:styleClr val="auto"/>
    </cs:effectRef>
    <cs:fontRef idx="minor">
      <cs:styleClr val="auto"/>
    </cs:fontRef>
    <cs:spPr>
      <a:solidFill>
        <a:schemeClr val="lt1">
          <a:alpha val="90000"/>
        </a:schemeClr>
      </a:solidFill>
      <a:ln w="12700" cap="flat" cmpd="sng" algn="ctr">
        <a:solidFill>
          <a:schemeClr val="phClr"/>
        </a:solidFill>
        <a:round/>
      </a:ln>
      <a:effectLst>
        <a:outerShdw blurRad="50800" dist="38100" dir="2700000" algn="tl" rotWithShape="0">
          <a:schemeClr val="phClr">
            <a:lumMod val="75000"/>
            <a:alpha val="40000"/>
          </a:schemeClr>
        </a:outerShdw>
      </a:effectLst>
    </cs:spPr>
    <cs:defRPr sz="1330" b="0" i="0" u="none" strike="noStrike" kern="1200" baseline="0">
      <a:effectLst/>
    </cs:defRPr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>
          <a:alpha val="70000"/>
        </a:schemeClr>
      </a:solidFill>
    </cs:spPr>
  </cs:dataPoint>
  <cs:dataPoint3D>
    <cs:lnRef idx="0">
      <cs:styleClr val="auto"/>
    </cs:lnRef>
    <cs:fillRef idx="0">
      <cs:styleClr val="auto"/>
    </cs:fillRef>
    <cs:effectRef idx="0">
      <cs:styleClr val="auto"/>
    </cs:effectRef>
    <cs:fontRef idx="minor">
      <a:schemeClr val="tx1"/>
    </cs:fontRef>
    <cs:spPr>
      <a:solidFill>
        <a:schemeClr val="phClr">
          <a:alpha val="90000"/>
        </a:schemeClr>
      </a:solidFill>
      <a:ln w="19050">
        <a:solidFill>
          <a:schemeClr val="phClr">
            <a:lumMod val="75000"/>
          </a:schemeClr>
        </a:solidFill>
      </a:ln>
      <a:effectLst>
        <a:innerShdw blurRad="114300">
          <a:schemeClr val="phClr">
            <a:lumMod val="75000"/>
          </a:schemeClr>
        </a:innerShdw>
      </a:effectLst>
      <a:scene3d>
        <a:camera prst="orthographicFront"/>
        <a:lightRig rig="threePt" dir="t"/>
      </a:scene3d>
      <a:sp3d contourW="19050" prstMaterial="flat">
        <a:contourClr>
          <a:schemeClr val="accent4">
            <a:lumMod val="75000"/>
          </a:schemeClr>
        </a:contourClr>
      </a:sp3d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200" b="1" kern="1200" cap="all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06784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4846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13595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130512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0754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5995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53361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1216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30277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5249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65453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08270-B53B-49CD-B93C-9814255C8D9B}" type="datetimeFigureOut">
              <a:rPr lang="es-ES" smtClean="0"/>
              <a:t>26/06/2018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67F14-BF0D-4562-9EB5-0C2A4A8ED6E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01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áfico 11"/>
          <p:cNvGraphicFramePr/>
          <p:nvPr>
            <p:extLst/>
          </p:nvPr>
        </p:nvGraphicFramePr>
        <p:xfrm>
          <a:off x="492131" y="2252209"/>
          <a:ext cx="4873297" cy="322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943772400"/>
              </p:ext>
            </p:extLst>
          </p:nvPr>
        </p:nvGraphicFramePr>
        <p:xfrm>
          <a:off x="2326342" y="1546412"/>
          <a:ext cx="7008749" cy="5311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462687" y="223361"/>
            <a:ext cx="981114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Figura 1.- Nivel </a:t>
            </a:r>
            <a:r>
              <a:rPr lang="es-E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de </a:t>
            </a:r>
            <a:r>
              <a:rPr lang="es-E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gravedad de la enfermedad (%)</a:t>
            </a:r>
            <a:endParaRPr lang="es-ES" sz="3600" b="1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4523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áfico 11"/>
          <p:cNvGraphicFramePr/>
          <p:nvPr>
            <p:extLst/>
          </p:nvPr>
        </p:nvGraphicFramePr>
        <p:xfrm>
          <a:off x="492131" y="2252209"/>
          <a:ext cx="4873297" cy="3223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4237739368"/>
              </p:ext>
            </p:extLst>
          </p:nvPr>
        </p:nvGraphicFramePr>
        <p:xfrm>
          <a:off x="346840" y="1813034"/>
          <a:ext cx="6126249" cy="39935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Gráfico 7"/>
          <p:cNvGraphicFramePr/>
          <p:nvPr>
            <p:extLst/>
          </p:nvPr>
        </p:nvGraphicFramePr>
        <p:xfrm>
          <a:off x="7062952" y="3042744"/>
          <a:ext cx="4988445" cy="33311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7449671" y="1998907"/>
            <a:ext cx="460172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Cubre al menos el 75% de los requerimientos  </a:t>
            </a:r>
            <a:r>
              <a:rPr lang="es-ES" sz="28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diarios (%)</a:t>
            </a:r>
            <a:endParaRPr lang="es-ES" sz="2800" b="1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10" name="CuadroTexto 9"/>
          <p:cNvSpPr txBox="1"/>
          <p:nvPr/>
        </p:nvSpPr>
        <p:spPr>
          <a:xfrm>
            <a:off x="1368070" y="263702"/>
            <a:ext cx="54770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Figura 2.- Historia dietética</a:t>
            </a:r>
            <a:endParaRPr lang="es-ES" sz="3600" b="1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68070" y="1591204"/>
            <a:ext cx="42662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800" b="1" dirty="0" smtClean="0">
                <a:solidFill>
                  <a:schemeClr val="bg2">
                    <a:lumMod val="50000"/>
                  </a:schemeClr>
                </a:solidFill>
              </a:rPr>
              <a:t>Respecto a su alimentación habitual esta tomando(%)</a:t>
            </a:r>
            <a:endParaRPr lang="es-ES" sz="28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00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áfico 3"/>
          <p:cNvGraphicFramePr/>
          <p:nvPr>
            <p:extLst/>
          </p:nvPr>
        </p:nvGraphicFramePr>
        <p:xfrm>
          <a:off x="163327" y="975900"/>
          <a:ext cx="3935707" cy="3485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/>
          </p:nvPr>
        </p:nvGraphicFramePr>
        <p:xfrm>
          <a:off x="4099034" y="3200400"/>
          <a:ext cx="4124894" cy="3326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3" name="Conector recto 2"/>
          <p:cNvCxnSpPr/>
          <p:nvPr/>
        </p:nvCxnSpPr>
        <p:spPr>
          <a:xfrm>
            <a:off x="2916621" y="3767959"/>
            <a:ext cx="1876096" cy="2096813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ector recto 6"/>
          <p:cNvCxnSpPr/>
          <p:nvPr/>
        </p:nvCxnSpPr>
        <p:spPr>
          <a:xfrm>
            <a:off x="3862552" y="2490952"/>
            <a:ext cx="2716090" cy="914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Gráfico 9"/>
          <p:cNvGraphicFramePr/>
          <p:nvPr>
            <p:extLst/>
          </p:nvPr>
        </p:nvGraphicFramePr>
        <p:xfrm>
          <a:off x="7577542" y="636161"/>
          <a:ext cx="3935707" cy="3485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cxnSp>
        <p:nvCxnSpPr>
          <p:cNvPr id="13" name="Conector recto 12"/>
          <p:cNvCxnSpPr/>
          <p:nvPr/>
        </p:nvCxnSpPr>
        <p:spPr>
          <a:xfrm flipV="1">
            <a:off x="5029199" y="1636434"/>
            <a:ext cx="2871536" cy="2131525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 flipV="1">
            <a:off x="7488000" y="3657600"/>
            <a:ext cx="2961078" cy="2081049"/>
          </a:xfrm>
          <a:prstGeom prst="line">
            <a:avLst/>
          </a:prstGeom>
          <a:ln w="28575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462196" y="280655"/>
            <a:ext cx="76170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Figura 3.- Disfagia, tipo y gravedad (%).</a:t>
            </a:r>
            <a:endParaRPr lang="es-ES" sz="3600" b="1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2647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348180081"/>
              </p:ext>
            </p:extLst>
          </p:nvPr>
        </p:nvGraphicFramePr>
        <p:xfrm>
          <a:off x="378372" y="975900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1540068829"/>
              </p:ext>
            </p:extLst>
          </p:nvPr>
        </p:nvGraphicFramePr>
        <p:xfrm>
          <a:off x="6810702" y="1683012"/>
          <a:ext cx="6202855" cy="4004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462196" y="280655"/>
            <a:ext cx="885306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3600" b="1" dirty="0" smtClean="0">
                <a:solidFill>
                  <a:schemeClr val="tx1">
                    <a:lumMod val="50000"/>
                    <a:lumOff val="50000"/>
                  </a:schemeClr>
                </a:solidFill>
                <a:cs typeface="Arial" panose="020B0604020202020204" pitchFamily="34" charset="0"/>
              </a:rPr>
              <a:t>Figura 4.- Desnutrición y tipo y severidad (%).</a:t>
            </a:r>
            <a:endParaRPr lang="es-ES" sz="3600" b="1" dirty="0">
              <a:solidFill>
                <a:schemeClr val="tx1">
                  <a:lumMod val="50000"/>
                  <a:lumOff val="50000"/>
                </a:schemeClr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7773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8095308"/>
              </p:ext>
            </p:extLst>
          </p:nvPr>
        </p:nvGraphicFramePr>
        <p:xfrm>
          <a:off x="236483" y="331074"/>
          <a:ext cx="11382703" cy="63790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75736"/>
                <a:gridCol w="964265"/>
                <a:gridCol w="2124956"/>
                <a:gridCol w="4071346"/>
                <a:gridCol w="1446400"/>
              </a:tblGrid>
              <a:tr h="1020548">
                <a:tc gridSpan="5">
                  <a:txBody>
                    <a:bodyPr/>
                    <a:lstStyle/>
                    <a:p>
                      <a:r>
                        <a:rPr lang="es-ES" sz="280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Tabla 1.- Relación observada entre el % de perdida de peso respecto al</a:t>
                      </a:r>
                      <a:r>
                        <a:rPr lang="es-ES" sz="2800" baseline="0" dirty="0" smtClean="0">
                          <a:solidFill>
                            <a:schemeClr val="bg2">
                              <a:lumMod val="50000"/>
                            </a:schemeClr>
                          </a:solidFill>
                          <a:latin typeface="+mn-lt"/>
                        </a:rPr>
                        <a:t> peso habitual y con la gravedad de la enfermedad.</a:t>
                      </a:r>
                      <a:endParaRPr lang="es-ES" sz="2800" dirty="0">
                        <a:solidFill>
                          <a:schemeClr val="bg2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8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8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8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s-ES" sz="1800" dirty="0">
                        <a:latin typeface="+mn-lt"/>
                      </a:endParaRPr>
                    </a:p>
                  </a:txBody>
                  <a:tcPr>
                    <a:noFill/>
                  </a:tcPr>
                </a:tc>
              </a:tr>
              <a:tr h="546785">
                <a:tc>
                  <a:txBody>
                    <a:bodyPr/>
                    <a:lstStyle/>
                    <a:p>
                      <a:endParaRPr lang="es-ES" sz="2400" dirty="0">
                        <a:latin typeface="+mn-lt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altLang="es-ES" sz="2400" dirty="0" smtClean="0">
                          <a:solidFill>
                            <a:schemeClr val="bg1"/>
                          </a:solidFill>
                          <a:latin typeface="+mn-lt"/>
                          <a:cs typeface="Arial" panose="020B0604020202020204" pitchFamily="34" charset="0"/>
                        </a:rPr>
                        <a:t>%</a:t>
                      </a:r>
                      <a:endParaRPr lang="es-E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Media ± </a:t>
                      </a:r>
                      <a:r>
                        <a:rPr lang="es-ES" sz="2400" dirty="0" err="1" smtClean="0">
                          <a:solidFill>
                            <a:schemeClr val="bg1"/>
                          </a:solidFill>
                          <a:latin typeface="+mn-lt"/>
                        </a:rPr>
                        <a:t>sd</a:t>
                      </a:r>
                      <a:endParaRPr lang="es-E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Variables de contraste</a:t>
                      </a:r>
                      <a:endParaRPr lang="es-E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solidFill>
                            <a:schemeClr val="bg1"/>
                          </a:solidFill>
                          <a:latin typeface="+mn-lt"/>
                        </a:rPr>
                        <a:t>p-valor</a:t>
                      </a:r>
                      <a:endParaRPr lang="es-ES" sz="2400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>
                    <a:solidFill>
                      <a:schemeClr val="accent5">
                        <a:lumMod val="50000"/>
                      </a:schemeClr>
                    </a:solidFill>
                  </a:tcPr>
                </a:tc>
              </a:tr>
              <a:tr h="546785">
                <a:tc rowSpan="6">
                  <a:txBody>
                    <a:bodyPr/>
                    <a:lstStyle/>
                    <a:p>
                      <a:r>
                        <a:rPr lang="es-ES" sz="2400" dirty="0" smtClean="0">
                          <a:latin typeface="+mn-lt"/>
                        </a:rPr>
                        <a:t>% Perdida del peso habitual al ingreso</a:t>
                      </a:r>
                      <a:endParaRPr lang="es-ES" sz="2400" dirty="0">
                        <a:latin typeface="+mn-lt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69,7</a:t>
                      </a:r>
                      <a:endParaRPr lang="es-ES" sz="2400" dirty="0">
                        <a:latin typeface="+mn-lt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-10,1 ± 6,1% </a:t>
                      </a:r>
                      <a:endParaRPr lang="es-ES" sz="2400" dirty="0" smtClean="0">
                        <a:latin typeface="+mn-lt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Sexo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0,343 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</a:tr>
              <a:tr h="5467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Edad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0,712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</a:tr>
              <a:tr h="5467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En más de 1 mes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&lt;0,001* </a:t>
                      </a:r>
                      <a:endParaRPr lang="es-ES" sz="2400" dirty="0" smtClean="0">
                        <a:latin typeface="+mn-lt"/>
                      </a:endParaRPr>
                    </a:p>
                  </a:txBody>
                  <a:tcPr/>
                </a:tc>
              </a:tr>
              <a:tr h="54678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Gravedad de la enfermedad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+mn-lt"/>
                        </a:rPr>
                        <a:t>&lt;0,001*</a:t>
                      </a:r>
                    </a:p>
                  </a:txBody>
                  <a:tcPr/>
                </a:tc>
              </a:tr>
              <a:tr h="984214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Disminución de la ingesta declarada</a:t>
                      </a:r>
                      <a:endParaRPr lang="es-ES" sz="2400" dirty="0" smtClean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altLang="es-ES" sz="2400" dirty="0" smtClean="0">
                          <a:latin typeface="+mn-lt"/>
                          <a:cs typeface="Arial" panose="020B0604020202020204" pitchFamily="34" charset="0"/>
                        </a:rPr>
                        <a:t>0,395</a:t>
                      </a:r>
                      <a:endParaRPr lang="es-ES" sz="240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" sz="2400" dirty="0" smtClean="0">
                        <a:latin typeface="+mn-lt"/>
                      </a:endParaRPr>
                    </a:p>
                  </a:txBody>
                  <a:tcPr/>
                </a:tc>
              </a:tr>
              <a:tr h="54678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+mn-lt"/>
                        </a:rPr>
                        <a:t>Tipo de desnutrición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+mn-lt"/>
                        </a:rPr>
                        <a:t>0,054*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</a:tr>
              <a:tr h="546785">
                <a:tc rowSpan="2" gridSpan="3">
                  <a:txBody>
                    <a:bodyPr/>
                    <a:lstStyle/>
                    <a:p>
                      <a:r>
                        <a:rPr lang="es-ES" sz="2400" dirty="0" smtClean="0">
                          <a:latin typeface="+mn-lt"/>
                        </a:rPr>
                        <a:t>Gravedad de la enfermedad </a:t>
                      </a:r>
                      <a:endParaRPr lang="es-ES" sz="2400" dirty="0">
                        <a:latin typeface="+mn-lt"/>
                      </a:endParaRPr>
                    </a:p>
                  </a:txBody>
                  <a:tcPr anchor="ctr"/>
                </a:tc>
                <a:tc rowSpan="2"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+mn-lt"/>
                        </a:rPr>
                        <a:t>Grado de desnutrición 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+mn-lt"/>
                        </a:rPr>
                        <a:t>0,034*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</a:tr>
              <a:tr h="546785">
                <a:tc gridSpan="3"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2400" dirty="0" smtClean="0">
                          <a:latin typeface="+mn-lt"/>
                        </a:rPr>
                        <a:t>Tipo de desnutrición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+mn-lt"/>
                        </a:rPr>
                        <a:t>0,005*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2715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209</Words>
  <Application>Microsoft Office PowerPoint</Application>
  <PresentationFormat>Panorámica</PresentationFormat>
  <Paragraphs>57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3</cp:revision>
  <dcterms:created xsi:type="dcterms:W3CDTF">2018-06-26T19:46:18Z</dcterms:created>
  <dcterms:modified xsi:type="dcterms:W3CDTF">2018-06-26T20:01:05Z</dcterms:modified>
</cp:coreProperties>
</file>